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74" r:id="rId2"/>
    <p:sldId id="270" r:id="rId3"/>
    <p:sldId id="256" r:id="rId4"/>
    <p:sldId id="258" r:id="rId5"/>
    <p:sldId id="271" r:id="rId6"/>
    <p:sldId id="260" r:id="rId7"/>
    <p:sldId id="261" r:id="rId8"/>
    <p:sldId id="275" r:id="rId9"/>
    <p:sldId id="262" r:id="rId10"/>
    <p:sldId id="265" r:id="rId11"/>
    <p:sldId id="278" r:id="rId12"/>
    <p:sldId id="266" r:id="rId13"/>
    <p:sldId id="272" r:id="rId14"/>
    <p:sldId id="279" r:id="rId15"/>
    <p:sldId id="269" r:id="rId16"/>
    <p:sldId id="273" r:id="rId17"/>
    <p:sldId id="257" r:id="rId18"/>
    <p:sldId id="276" r:id="rId19"/>
    <p:sldId id="277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7971" autoAdjust="0"/>
  </p:normalViewPr>
  <p:slideViewPr>
    <p:cSldViewPr snapToGrid="0">
      <p:cViewPr>
        <p:scale>
          <a:sx n="50" d="100"/>
          <a:sy n="50" d="100"/>
        </p:scale>
        <p:origin x="77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34176C-B011-46B2-92F4-6344E777DF11}" type="datetimeFigureOut">
              <a:rPr lang="pt-BR" smtClean="0"/>
              <a:t>16/03/2016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E517A5-3CBD-420F-840F-1F2B4B9367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7719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E517A5-3CBD-420F-840F-1F2B4B9367E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9135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E517A5-3CBD-420F-840F-1F2B4B9367E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4076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As estruturas que se submetem a programação genérica são hierarquicamente programas de computador que o tamanho, forma, e complexidade podem mudar durante o processo.</a:t>
            </a: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conjunto de possíveis estruturas que fazem parte da programação genérica são funções que podem ser compostas de forma recursiva a partir de conjuntos de funções disponíveis  F, um conjunto de terminais T, e podem ter um número de argumentos B.</a:t>
            </a: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Essas funções podem ser aritméticas (+, -, *, /), funções matemáticas padrão (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operações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boleanas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funções específicas do domínio de problema, operadores lógicos, (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else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e operadores de iteração, (for,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e constantes.</a:t>
            </a: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Virtualmente qualquer linguagem é capaz de expressar e avaliar as composições das funções descritas acima. </a:t>
            </a: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conjunto de funções e terminais a serem utilizados para resolver um problema particular devem ser selecionados de modo a serem capaz de resolver um problema.</a:t>
            </a:r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E517A5-3CBD-420F-840F-1F2B4B9367E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99702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espaço de busca disponível para o paradigma de programação genética é o conjunto de todas as expressões válidas da linguagem utilizada que pode ser criado de forma recursiva por composições das funções disponíveis.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E517A5-3CBD-420F-840F-1F2B4B9367E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4203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Inicia de forma aleatória selecionando uma das funções do conjunto F para ser a raiz.</a:t>
            </a: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Se uma função é escolhida, o processo continua.</a:t>
            </a: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Se um ponto é marcado com uma função que possui argumentos, estruturas são criadas para representar esses argumentos seguindo uma lógica aleatória.</a:t>
            </a: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processo segue de forma aleatória, e se um terminal é escolhido para qualquer ponto da árvore, o processo está completo para aquela parte da árvore.</a:t>
            </a:r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E517A5-3CBD-420F-840F-1F2B4B9367E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7284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the S-expression is Boolean-valued or symbolic-valued, the sum of distances is equivalent to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number of mismatches. If the S-expression is complex-valued, or vector-valued, or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multiplevalued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sum of the distances is the sum of the distances separately obtained from each</a:t>
            </a:r>
            <a:endParaRPr lang="pt-BR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component of the vector or list.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closer this sum of distances is to zero, the better the S-expression.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E517A5-3CBD-420F-840F-1F2B4B9367E5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3780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operation begins by randomly and independently selecting one point in each parent using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probability distribution. Note that the number of points in the two parents typically are not equal.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first offspring is produced by deleting the crossover fragment of the first parent from the first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parent and then impregnating the crossover fragment of the second parent at the crossover point of</a:t>
            </a:r>
          </a:p>
          <a:p>
            <a:r>
              <a:rPr lang="pt-B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pt-B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first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pt-BR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parent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E517A5-3CBD-420F-840F-1F2B4B9367E5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04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 solução produzida é o melhor indivíduo da população em determinado momento, melhor média de fitness vence.</a:t>
            </a: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 algoritmo pode ser encerrado quando um número especificado de gerações foi executada ou quando um critério de desempenho é satisfeito.</a:t>
            </a:r>
            <a:endParaRPr lang="pt-B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E517A5-3CBD-420F-840F-1F2B4B9367E5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5827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06AE-F406-4C16-984D-170D87DEB091}" type="datetime1">
              <a:rPr lang="pt-BR" smtClean="0"/>
              <a:t>16/03/2016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1783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53B55-B2AB-4267-BCA4-5649B3C618E2}" type="datetime1">
              <a:rPr lang="pt-BR" smtClean="0"/>
              <a:t>16/03/2016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2769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4A22F-9F4C-4374-A475-7358A841792C}" type="datetime1">
              <a:rPr lang="pt-BR" smtClean="0"/>
              <a:t>16/03/2016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9264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699CA-1C64-4751-87EF-C52DC4BEEAE4}" type="datetime1">
              <a:rPr lang="pt-BR" smtClean="0"/>
              <a:t>16/03/2016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6899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AEF28-4309-4501-9333-5BE2C37EE892}" type="datetime1">
              <a:rPr lang="pt-BR" smtClean="0"/>
              <a:t>16/03/2016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7403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59FF3-350B-4059-8D4C-63DB21B6F3BE}" type="datetime1">
              <a:rPr lang="pt-BR" smtClean="0"/>
              <a:t>16/03/2016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8288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68FD3-4A82-4B18-BEB3-609FD27B35FC}" type="datetime1">
              <a:rPr lang="pt-BR" smtClean="0"/>
              <a:t>16/03/2016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265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9598C-F0A1-47A2-A2FA-1DC1C873AF51}" type="datetime1">
              <a:rPr lang="pt-BR" smtClean="0"/>
              <a:t>16/03/2016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6387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91541-EA7D-4254-89E0-6EF1C753CFD5}" type="datetime1">
              <a:rPr lang="pt-BR" smtClean="0"/>
              <a:t>16/03/2016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0811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EA8F5-8144-4ADF-B238-CDB4E7CFD695}" type="datetime1">
              <a:rPr lang="pt-BR" smtClean="0"/>
              <a:t>16/03/2016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3953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6F004-B56D-4D0B-9691-5AC2951E1313}" type="datetime1">
              <a:rPr lang="pt-BR" smtClean="0"/>
              <a:t>16/03/2016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0681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F071D-F45A-4680-B652-31F00DAF582A}" type="datetime1">
              <a:rPr lang="pt-BR" smtClean="0"/>
              <a:t>16/03/2016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999A6-07B1-4B51-A7C8-CADDDA821C6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7582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google.com/archive/p/alsing/downloads" TargetMode="External"/><Relationship Id="rId2" Type="http://schemas.openxmlformats.org/officeDocument/2006/relationships/hyperlink" Target="http://rogeralsing.com/2008/12/07/genetic-programming-evolution-of-mona-lisa/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://www.vidia.ro/site/images/stories/dna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36816" y1="98413" x2="94238" y2="5372"/>
                        <a14:foregroundMark x1="29004" y1="94383" x2="81934" y2="1343"/>
                        <a14:foregroundMark x1="31738" y1="97558" x2="34863" y2="98168"/>
                        <a14:foregroundMark x1="45313" y1="97314" x2="99902" y2="10012"/>
                        <a14:foregroundMark x1="56348" y1="98779" x2="94238" y2="24420"/>
                        <a14:foregroundMark x1="72266" y1="8669" x2="79785" y2="733"/>
                        <a14:foregroundMark x1="75977" y1="19658" x2="87012" y2="0"/>
                        <a14:foregroundMark x1="80957" y1="20391" x2="92188" y2="0"/>
                        <a14:foregroundMark x1="86621" y1="23687" x2="97852" y2="3419"/>
                        <a14:foregroundMark x1="72168" y1="60073" x2="81641" y2="43468"/>
                        <a14:foregroundMark x1="69141" y1="48474" x2="84766" y2="29426"/>
                        <a14:foregroundMark x1="32715" y1="83028" x2="25586" y2="99878"/>
                        <a14:foregroundMark x1="66699" y1="12698" x2="74902" y2="2198"/>
                        <a14:foregroundMark x1="71680" y1="4640" x2="73828" y2="0"/>
                        <a14:foregroundMark x1="65430" y1="34310" x2="63672" y2="15751"/>
                        <a14:foregroundMark x1="36621" y1="74969" x2="22461" y2="99634"/>
                        <a14:foregroundMark x1="25000" y1="93773" x2="21191" y2="99634"/>
                        <a14:foregroundMark x1="29785" y1="85470" x2="35156" y2="74725"/>
                        <a14:foregroundMark x1="37402" y1="73016" x2="38379" y2="75946"/>
                        <a14:foregroundMark x1="39160" y1="71551" x2="42285" y2="75946"/>
                        <a14:foregroundMark x1="27734" y1="88278" x2="30469" y2="88889"/>
                        <a14:backgroundMark x1="2246" y1="23565" x2="17969" y2="2564"/>
                        <a14:backgroundMark x1="5957" y1="48107" x2="37598" y2="488"/>
                        <a14:backgroundMark x1="1660" y1="59951" x2="49609" y2="0"/>
                        <a14:backgroundMark x1="1563" y1="73260" x2="49902" y2="3175"/>
                        <a14:backgroundMark x1="43848" y1="63126" x2="51953" y2="50427"/>
                        <a14:backgroundMark x1="52637" y1="49939" x2="53809" y2="47253"/>
                        <a14:backgroundMark x1="48438" y1="23321" x2="62598" y2="1465"/>
                        <a14:backgroundMark x1="62598" y1="4884" x2="66309" y2="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680"/>
            <a:ext cx="12192000" cy="6860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232229" y="261256"/>
            <a:ext cx="3995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COMPUTAÇÃO </a:t>
            </a:r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EVOLUCIONÁRIA </a:t>
            </a:r>
          </a:p>
          <a:p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PROF. DR. ROGÉRIO MARTINS GOMES </a:t>
            </a:r>
            <a:endParaRPr lang="pt-BR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851146" y="2221412"/>
            <a:ext cx="45885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smtClean="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Programação Genética</a:t>
            </a:r>
            <a:endParaRPr lang="pt-BR" sz="3600" dirty="0">
              <a:solidFill>
                <a:srgbClr val="C00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3599553" y="2777251"/>
            <a:ext cx="1857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Charles W. Fortes</a:t>
            </a:r>
          </a:p>
          <a:p>
            <a:r>
              <a:rPr lang="pt-BR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Rafael D. Silveira</a:t>
            </a:r>
            <a:endParaRPr lang="pt-BR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710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3746318" y="3244334"/>
            <a:ext cx="46993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THE CROSSOVER (RECOMBINATION) OPERATION</a:t>
            </a:r>
            <a:endParaRPr lang="pt-BR" dirty="0"/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10</a:t>
            </a:fld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6095999" y="45294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recombinação</a:t>
            </a:r>
            <a:r>
              <a:rPr lang="pt-BR" b="1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pt-BR" dirty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 dá pela </a:t>
            </a:r>
            <a:r>
              <a:rPr lang="pt-BR" dirty="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troca de </a:t>
            </a:r>
            <a:r>
              <a:rPr lang="pt-BR" dirty="0" err="1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subárvores</a:t>
            </a:r>
            <a:r>
              <a:rPr lang="pt-BR" dirty="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pt-BR" dirty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entre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dois indivíduos </a:t>
            </a:r>
            <a:r>
              <a:rPr lang="pt-BR" dirty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candidatos à solução</a:t>
            </a:r>
            <a:r>
              <a:rPr lang="pt-BR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endParaRPr lang="pt-BR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912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11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/>
          <a:srcRect l="6516" t="34890" r="34041" b="31593"/>
          <a:stretch/>
        </p:blipFill>
        <p:spPr>
          <a:xfrm>
            <a:off x="2000249" y="152400"/>
            <a:ext cx="7734301" cy="2324100"/>
          </a:xfrm>
          <a:prstGeom prst="rect">
            <a:avLst/>
          </a:prstGeom>
        </p:spPr>
      </p:pic>
      <p:sp>
        <p:nvSpPr>
          <p:cNvPr id="10" name="Retângulo 9"/>
          <p:cNvSpPr/>
          <p:nvPr/>
        </p:nvSpPr>
        <p:spPr>
          <a:xfrm>
            <a:off x="2000249" y="1181100"/>
            <a:ext cx="1123951" cy="129540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7677149" y="666750"/>
            <a:ext cx="2057401" cy="180975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2918054" y="960507"/>
            <a:ext cx="4122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 smtClean="0">
                <a:solidFill>
                  <a:srgbClr val="C00000"/>
                </a:solidFill>
                <a:latin typeface="Buxton Sketch" panose="03080500000500000004" pitchFamily="66" charset="0"/>
              </a:rPr>
              <a:t>X</a:t>
            </a:r>
            <a:endParaRPr lang="pt-BR" sz="4000" dirty="0">
              <a:solidFill>
                <a:srgbClr val="C00000"/>
              </a:solidFill>
              <a:latin typeface="Buxton Sketch" panose="03080500000500000004" pitchFamily="66" charset="0"/>
            </a:endParaRPr>
          </a:p>
        </p:txBody>
      </p:sp>
      <p:sp>
        <p:nvSpPr>
          <p:cNvPr id="14" name="Arco 13"/>
          <p:cNvSpPr/>
          <p:nvPr/>
        </p:nvSpPr>
        <p:spPr>
          <a:xfrm rot="8469723">
            <a:off x="2904532" y="-1619242"/>
            <a:ext cx="6097185" cy="5276367"/>
          </a:xfrm>
          <a:prstGeom prst="arc">
            <a:avLst>
              <a:gd name="adj1" fmla="val 15152464"/>
              <a:gd name="adj2" fmla="val 20707462"/>
            </a:avLst>
          </a:prstGeom>
          <a:ln w="25400">
            <a:solidFill>
              <a:srgbClr val="00B0F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/>
          <p:cNvSpPr txBox="1"/>
          <p:nvPr/>
        </p:nvSpPr>
        <p:spPr>
          <a:xfrm>
            <a:off x="7822568" y="420001"/>
            <a:ext cx="389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smtClean="0">
                <a:solidFill>
                  <a:srgbClr val="C00000"/>
                </a:solidFill>
                <a:latin typeface="Buxton Sketch" panose="03080500000500000004" pitchFamily="66" charset="0"/>
              </a:rPr>
              <a:t>X</a:t>
            </a:r>
            <a:endParaRPr lang="pt-BR" sz="3600" dirty="0">
              <a:solidFill>
                <a:srgbClr val="C00000"/>
              </a:solidFill>
              <a:latin typeface="Buxton Sketch" panose="03080500000500000004" pitchFamily="66" charset="0"/>
            </a:endParaRPr>
          </a:p>
        </p:txBody>
      </p:sp>
      <p:sp>
        <p:nvSpPr>
          <p:cNvPr id="16" name="Arco 15"/>
          <p:cNvSpPr/>
          <p:nvPr/>
        </p:nvSpPr>
        <p:spPr>
          <a:xfrm rot="13505284" flipH="1">
            <a:off x="3020653" y="-1993616"/>
            <a:ext cx="5693489" cy="6616132"/>
          </a:xfrm>
          <a:prstGeom prst="arc">
            <a:avLst>
              <a:gd name="adj1" fmla="val 14777911"/>
              <a:gd name="adj2" fmla="val 20739742"/>
            </a:avLst>
          </a:prstGeom>
          <a:ln w="25400">
            <a:solidFill>
              <a:srgbClr val="7030A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/>
          <p:cNvSpPr txBox="1"/>
          <p:nvPr/>
        </p:nvSpPr>
        <p:spPr>
          <a:xfrm>
            <a:off x="5143287" y="3546442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Filho 1</a:t>
            </a: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5143287" y="4028976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Filho 2</a:t>
            </a:r>
            <a:endParaRPr lang="pt-BR" dirty="0"/>
          </a:p>
        </p:txBody>
      </p:sp>
      <p:pic>
        <p:nvPicPr>
          <p:cNvPr id="19" name="Imagem 18"/>
          <p:cNvPicPr>
            <a:picLocks noChangeAspect="1"/>
          </p:cNvPicPr>
          <p:nvPr/>
        </p:nvPicPr>
        <p:blipFill rotWithShape="1">
          <a:blip r:embed="rId4"/>
          <a:srcRect l="12372" t="51374" r="30088" b="13462"/>
          <a:stretch/>
        </p:blipFill>
        <p:spPr>
          <a:xfrm>
            <a:off x="2395645" y="4549117"/>
            <a:ext cx="6310204" cy="2055232"/>
          </a:xfrm>
          <a:prstGeom prst="rect">
            <a:avLst/>
          </a:prstGeom>
        </p:spPr>
      </p:pic>
      <p:sp>
        <p:nvSpPr>
          <p:cNvPr id="20" name="Retângulo 19"/>
          <p:cNvSpPr/>
          <p:nvPr/>
        </p:nvSpPr>
        <p:spPr>
          <a:xfrm>
            <a:off x="2395645" y="5056948"/>
            <a:ext cx="1838110" cy="162356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/>
          <p:cNvSpPr/>
          <p:nvPr/>
        </p:nvSpPr>
        <p:spPr>
          <a:xfrm>
            <a:off x="7822568" y="5102783"/>
            <a:ext cx="883281" cy="1077619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031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3023075" y="3244334"/>
            <a:ext cx="6145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IDENTIFYING THE RESULTS AND TERMINATING THE ALGORITHM</a:t>
            </a:r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12</a:t>
            </a:fld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5495925" y="4186535"/>
            <a:ext cx="62293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“</a:t>
            </a:r>
            <a:r>
              <a:rPr lang="pt-BR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commonly</a:t>
            </a:r>
            <a:r>
              <a:rPr lang="pt-BR" dirty="0"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pt-BR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as </a:t>
            </a:r>
            <a:r>
              <a:rPr lang="en-US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the </a:t>
            </a:r>
            <a:r>
              <a:rPr lang="en-U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single best individual 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in the population at that time </a:t>
            </a:r>
            <a:r>
              <a:rPr lang="en-US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(‘</a:t>
            </a:r>
            <a:r>
              <a:rPr lang="en-US" dirty="0" smtClean="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winner </a:t>
            </a:r>
            <a:r>
              <a:rPr lang="en-US" dirty="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takes </a:t>
            </a:r>
            <a:r>
              <a:rPr lang="en-US" dirty="0" smtClean="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all</a:t>
            </a:r>
            <a:r>
              <a:rPr lang="en-US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’)”</a:t>
            </a:r>
            <a:endParaRPr lang="pt-BR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03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www.vidia.ro/site/images/stories/dna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8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-1" y="2665433"/>
            <a:ext cx="6778171" cy="97245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/>
          <p:cNvSpPr/>
          <p:nvPr/>
        </p:nvSpPr>
        <p:spPr>
          <a:xfrm>
            <a:off x="1036602" y="2689996"/>
            <a:ext cx="275748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54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Monalisa</a:t>
            </a:r>
            <a:endParaRPr lang="pt-BR" sz="5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7490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14</a:t>
            </a:fld>
            <a:endParaRPr lang="pt-BR"/>
          </a:p>
        </p:txBody>
      </p:sp>
      <p:grpSp>
        <p:nvGrpSpPr>
          <p:cNvPr id="175" name="Grupo 174"/>
          <p:cNvGrpSpPr/>
          <p:nvPr/>
        </p:nvGrpSpPr>
        <p:grpSpPr>
          <a:xfrm>
            <a:off x="3174645" y="1841225"/>
            <a:ext cx="6252796" cy="3204799"/>
            <a:chOff x="5802579" y="2606208"/>
            <a:chExt cx="6252796" cy="3204799"/>
          </a:xfrm>
        </p:grpSpPr>
        <p:sp>
          <p:nvSpPr>
            <p:cNvPr id="4" name="CaixaDeTexto 3"/>
            <p:cNvSpPr txBox="1"/>
            <p:nvPr/>
          </p:nvSpPr>
          <p:spPr>
            <a:xfrm>
              <a:off x="5802579" y="4184052"/>
              <a:ext cx="1442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pt-BR" dirty="0" err="1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AddPoligon</a:t>
              </a:r>
              <a:r>
                <a:rPr lang="pt-BR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()</a:t>
              </a:r>
              <a:endParaRPr lang="pt-BR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" name="CaixaDeTexto 5"/>
            <p:cNvSpPr txBox="1"/>
            <p:nvPr/>
          </p:nvSpPr>
          <p:spPr>
            <a:xfrm>
              <a:off x="6183322" y="5198493"/>
              <a:ext cx="18228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pt-BR" dirty="0" err="1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RemovePoligon</a:t>
              </a:r>
              <a:r>
                <a:rPr lang="pt-BR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()</a:t>
              </a:r>
              <a:endParaRPr lang="pt-BR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7" name="CaixaDeTexto 6"/>
            <p:cNvSpPr txBox="1"/>
            <p:nvPr/>
          </p:nvSpPr>
          <p:spPr>
            <a:xfrm>
              <a:off x="7911645" y="4255276"/>
              <a:ext cx="1580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pt-BR" dirty="0" err="1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MovePoligon</a:t>
              </a:r>
              <a:r>
                <a:rPr lang="pt-BR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()</a:t>
              </a:r>
              <a:endParaRPr lang="pt-BR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8" name="CaixaDeTexto 7"/>
            <p:cNvSpPr txBox="1"/>
            <p:nvPr/>
          </p:nvSpPr>
          <p:spPr>
            <a:xfrm>
              <a:off x="7874683" y="2606208"/>
              <a:ext cx="11192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pt-BR" dirty="0" err="1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Drawing</a:t>
              </a:r>
              <a:r>
                <a:rPr lang="pt-BR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()</a:t>
              </a:r>
              <a:endParaRPr lang="pt-BR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9" name="CaixaDeTexto 8"/>
            <p:cNvSpPr txBox="1"/>
            <p:nvPr/>
          </p:nvSpPr>
          <p:spPr>
            <a:xfrm>
              <a:off x="9412244" y="3607941"/>
              <a:ext cx="10373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pt-BR" dirty="0" err="1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Poligon</a:t>
              </a:r>
              <a:r>
                <a:rPr lang="pt-BR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()</a:t>
              </a:r>
              <a:endParaRPr lang="pt-BR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9636768" y="4672803"/>
              <a:ext cx="1204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pt-BR" dirty="0" err="1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AddPoint</a:t>
              </a:r>
              <a:r>
                <a:rPr lang="pt-BR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()</a:t>
              </a:r>
              <a:endParaRPr lang="pt-BR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1" name="CaixaDeTexto 10"/>
            <p:cNvSpPr txBox="1"/>
            <p:nvPr/>
          </p:nvSpPr>
          <p:spPr>
            <a:xfrm>
              <a:off x="8365840" y="5441675"/>
              <a:ext cx="15839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pt-BR" dirty="0" err="1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RemovePoint</a:t>
              </a:r>
              <a:r>
                <a:rPr lang="pt-BR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()</a:t>
              </a:r>
              <a:endParaRPr lang="pt-BR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2" name="CaixaDeTexto 11"/>
            <p:cNvSpPr txBox="1"/>
            <p:nvPr/>
          </p:nvSpPr>
          <p:spPr>
            <a:xfrm>
              <a:off x="10949755" y="5042993"/>
              <a:ext cx="8547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pt-BR" dirty="0" err="1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Brush</a:t>
              </a:r>
              <a:r>
                <a:rPr lang="pt-BR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()</a:t>
              </a:r>
              <a:endParaRPr lang="pt-BR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8" name="CaixaDeTexto 17"/>
            <p:cNvSpPr txBox="1"/>
            <p:nvPr/>
          </p:nvSpPr>
          <p:spPr>
            <a:xfrm>
              <a:off x="11256887" y="4140801"/>
              <a:ext cx="798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pt-BR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Point()</a:t>
              </a:r>
              <a:endParaRPr lang="pt-BR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cxnSp>
          <p:nvCxnSpPr>
            <p:cNvPr id="22" name="Conector de seta reta 21"/>
            <p:cNvCxnSpPr>
              <a:stCxn id="8" idx="2"/>
              <a:endCxn id="4" idx="0"/>
            </p:cNvCxnSpPr>
            <p:nvPr/>
          </p:nvCxnSpPr>
          <p:spPr>
            <a:xfrm flipH="1">
              <a:off x="6524027" y="2975540"/>
              <a:ext cx="1910265" cy="12085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de seta reta 23"/>
            <p:cNvCxnSpPr>
              <a:stCxn id="8" idx="2"/>
              <a:endCxn id="7" idx="0"/>
            </p:cNvCxnSpPr>
            <p:nvPr/>
          </p:nvCxnSpPr>
          <p:spPr>
            <a:xfrm>
              <a:off x="8434292" y="2975540"/>
              <a:ext cx="267730" cy="127973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de seta reta 25"/>
            <p:cNvCxnSpPr>
              <a:stCxn id="8" idx="2"/>
              <a:endCxn id="6" idx="0"/>
            </p:cNvCxnSpPr>
            <p:nvPr/>
          </p:nvCxnSpPr>
          <p:spPr>
            <a:xfrm flipH="1">
              <a:off x="7094726" y="2975540"/>
              <a:ext cx="1339566" cy="22229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de seta reta 27"/>
            <p:cNvCxnSpPr>
              <a:stCxn id="8" idx="2"/>
              <a:endCxn id="9" idx="0"/>
            </p:cNvCxnSpPr>
            <p:nvPr/>
          </p:nvCxnSpPr>
          <p:spPr>
            <a:xfrm>
              <a:off x="8434292" y="2975540"/>
              <a:ext cx="1496620" cy="6324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ector de seta reta 29"/>
            <p:cNvCxnSpPr>
              <a:stCxn id="9" idx="2"/>
              <a:endCxn id="10" idx="0"/>
            </p:cNvCxnSpPr>
            <p:nvPr/>
          </p:nvCxnSpPr>
          <p:spPr>
            <a:xfrm>
              <a:off x="9930912" y="3977273"/>
              <a:ext cx="307880" cy="69553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de seta reta 33"/>
            <p:cNvCxnSpPr>
              <a:stCxn id="9" idx="3"/>
              <a:endCxn id="18" idx="1"/>
            </p:cNvCxnSpPr>
            <p:nvPr/>
          </p:nvCxnSpPr>
          <p:spPr>
            <a:xfrm>
              <a:off x="10449579" y="3792607"/>
              <a:ext cx="807308" cy="5328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ector de seta reta 108"/>
            <p:cNvCxnSpPr>
              <a:stCxn id="9" idx="2"/>
              <a:endCxn id="11" idx="0"/>
            </p:cNvCxnSpPr>
            <p:nvPr/>
          </p:nvCxnSpPr>
          <p:spPr>
            <a:xfrm flipH="1">
              <a:off x="9157820" y="3977273"/>
              <a:ext cx="773092" cy="146440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de seta reta 124"/>
            <p:cNvCxnSpPr>
              <a:stCxn id="9" idx="3"/>
              <a:endCxn id="12" idx="1"/>
            </p:cNvCxnSpPr>
            <p:nvPr/>
          </p:nvCxnSpPr>
          <p:spPr>
            <a:xfrm>
              <a:off x="10449579" y="3792607"/>
              <a:ext cx="500176" cy="14350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79958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Imagem 154"/>
          <p:cNvPicPr>
            <a:picLocks noChangeAspect="1"/>
          </p:cNvPicPr>
          <p:nvPr/>
        </p:nvPicPr>
        <p:blipFill rotWithShape="1">
          <a:blip r:embed="rId2"/>
          <a:srcRect l="41787" t="38297" r="19899" b="21668"/>
          <a:stretch/>
        </p:blipFill>
        <p:spPr>
          <a:xfrm>
            <a:off x="5287809" y="1531731"/>
            <a:ext cx="6362700" cy="3543300"/>
          </a:xfrm>
          <a:prstGeom prst="rect">
            <a:avLst/>
          </a:prstGeom>
        </p:spPr>
      </p:pic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15</a:t>
            </a:fld>
            <a:endParaRPr lang="pt-BR"/>
          </a:p>
        </p:txBody>
      </p:sp>
      <p:pic>
        <p:nvPicPr>
          <p:cNvPr id="3074" name="Picture 2" descr="evolutionofmonalisa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3" t="-80" r="69206" b="94824"/>
          <a:stretch/>
        </p:blipFill>
        <p:spPr bwMode="auto">
          <a:xfrm>
            <a:off x="401074" y="215345"/>
            <a:ext cx="1826985" cy="188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2" name="Picture 2" descr="evolutionofmonalisa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71" t="10475" r="35268" b="84269"/>
          <a:stretch/>
        </p:blipFill>
        <p:spPr bwMode="auto">
          <a:xfrm>
            <a:off x="2325906" y="250412"/>
            <a:ext cx="1826985" cy="188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" name="Picture 2" descr="evolutionofmonalisa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68" t="47285" r="35571" b="47459"/>
          <a:stretch/>
        </p:blipFill>
        <p:spPr bwMode="auto">
          <a:xfrm>
            <a:off x="401073" y="2359499"/>
            <a:ext cx="1826985" cy="188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4" name="Picture 2" descr="evolutionofmonalisa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62" t="68341" r="36177" b="26403"/>
          <a:stretch/>
        </p:blipFill>
        <p:spPr bwMode="auto">
          <a:xfrm>
            <a:off x="2228058" y="2369660"/>
            <a:ext cx="1826985" cy="188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6" name="Picture 2" descr="evolutionofmonalisa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68" t="84147" r="35571" b="10597"/>
          <a:stretch/>
        </p:blipFill>
        <p:spPr bwMode="auto">
          <a:xfrm>
            <a:off x="401072" y="4523975"/>
            <a:ext cx="1826985" cy="188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7" name="Picture 2" descr="evolutionofmonalisa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71" t="94701" r="35268" b="43"/>
          <a:stretch/>
        </p:blipFill>
        <p:spPr bwMode="auto">
          <a:xfrm>
            <a:off x="2325905" y="4523975"/>
            <a:ext cx="1826985" cy="188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572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16</a:t>
            </a:fld>
            <a:endParaRPr lang="pt-BR"/>
          </a:p>
        </p:txBody>
      </p:sp>
      <p:pic>
        <p:nvPicPr>
          <p:cNvPr id="4" name="Picture 2" descr="http://www.vidia.ro/site/images/stories/dna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8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0" y="2665433"/>
            <a:ext cx="6778171" cy="97245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487489" y="2689996"/>
            <a:ext cx="580319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Bibliografias e Links</a:t>
            </a:r>
            <a:endParaRPr lang="pt-BR" sz="5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Espaço Reservado para Número de Slide 5"/>
          <p:cNvSpPr txBox="1">
            <a:spLocks/>
          </p:cNvSpPr>
          <p:nvPr/>
        </p:nvSpPr>
        <p:spPr>
          <a:xfrm>
            <a:off x="861060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999A6-07B1-4B51-A7C8-CADDDA821C6D}" type="slidenum">
              <a:rPr lang="pt-BR" smtClean="0"/>
              <a:pPr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089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500641" y="1766829"/>
            <a:ext cx="10853159" cy="255454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/>
              <a:t>Genetic Programming: Evolution of Mona Lisa</a:t>
            </a:r>
          </a:p>
          <a:p>
            <a:pPr lvl="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BR" sz="2000" dirty="0" smtClean="0">
                <a:solidFill>
                  <a:srgbClr val="222222"/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http</a:t>
            </a:r>
            <a:r>
              <a:rPr lang="en-US" altLang="pt-BR" sz="2000" dirty="0">
                <a:solidFill>
                  <a:srgbClr val="222222"/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://rogeralsing.com/2008/12/07/genetic-programming-evolution-of-mona-lisa</a:t>
            </a:r>
            <a:r>
              <a:rPr lang="en-US" altLang="pt-BR" sz="2000" dirty="0" smtClean="0">
                <a:solidFill>
                  <a:srgbClr val="222222"/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/</a:t>
            </a:r>
            <a:endParaRPr lang="en-US" altLang="pt-BR" sz="2000" dirty="0" smtClean="0">
              <a:solidFill>
                <a:srgbClr val="22222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pt-BR" sz="2000" b="0" i="0" strike="noStrike" cap="none" normalizeH="0" baseline="0" dirty="0" smtClean="0">
              <a:ln>
                <a:noFill/>
              </a:ln>
              <a:solidFill>
                <a:srgbClr val="222222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pt-BR" sz="2000" dirty="0">
              <a:solidFill>
                <a:srgbClr val="22222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pt-BR" sz="2000" b="0" i="0" strike="noStrike" cap="none" normalizeH="0" baseline="0" dirty="0">
              <a:ln>
                <a:noFill/>
              </a:ln>
              <a:solidFill>
                <a:srgbClr val="222222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/>
              <a:t>Source Code –</a:t>
            </a:r>
            <a:r>
              <a:rPr lang="en-US" sz="2000" dirty="0"/>
              <a:t> </a:t>
            </a:r>
            <a:r>
              <a:rPr lang="en-US" sz="2000" dirty="0" smtClean="0"/>
              <a:t>Evolution of Mona Lisa</a:t>
            </a:r>
            <a:endParaRPr lang="en-US" altLang="pt-BR" sz="2000" dirty="0" smtClean="0">
              <a:solidFill>
                <a:srgbClr val="222222"/>
              </a:solidFill>
              <a:latin typeface="Segoe UI Light" panose="020B0502040204020203" pitchFamily="34" charset="0"/>
              <a:cs typeface="Segoe UI Light" panose="020B0502040204020203" pitchFamily="34" charset="0"/>
              <a:hlinkClick r:id="rId3"/>
            </a:endParaRPr>
          </a:p>
          <a:p>
            <a:pPr lvl="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pt-BR" sz="2000" dirty="0" smtClean="0">
                <a:solidFill>
                  <a:srgbClr val="222222"/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3"/>
              </a:rPr>
              <a:t>https</a:t>
            </a:r>
            <a:r>
              <a:rPr lang="en-US" altLang="pt-BR" sz="2000" dirty="0">
                <a:solidFill>
                  <a:srgbClr val="222222"/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3"/>
              </a:rPr>
              <a:t>://</a:t>
            </a:r>
            <a:r>
              <a:rPr lang="en-US" altLang="pt-BR" sz="2000" dirty="0" smtClean="0">
                <a:solidFill>
                  <a:srgbClr val="222222"/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3"/>
              </a:rPr>
              <a:t>code.google.com/archive/p/alsing/downloads</a:t>
            </a:r>
            <a:endParaRPr lang="en-US" altLang="pt-BR" sz="2000" dirty="0" smtClean="0">
              <a:solidFill>
                <a:srgbClr val="22222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pt-BR" sz="2000" dirty="0">
              <a:solidFill>
                <a:srgbClr val="22222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17</a:t>
            </a:fld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5413829" y="1322656"/>
            <a:ext cx="6778171" cy="14328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/>
          <p:cNvSpPr/>
          <p:nvPr/>
        </p:nvSpPr>
        <p:spPr>
          <a:xfrm>
            <a:off x="0" y="4321374"/>
            <a:ext cx="6778171" cy="4571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1291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592185" y="3084651"/>
            <a:ext cx="8599815" cy="31700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pt-BR" sz="20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KOZA, John R. </a:t>
            </a:r>
            <a:r>
              <a:rPr kumimoji="0" lang="en-US" altLang="pt-BR" sz="2000" b="1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Genetic Programming: On the Programming of Computers by Means of Natural Selection</a:t>
            </a:r>
            <a:r>
              <a:rPr kumimoji="0" lang="en-US" altLang="pt-BR" sz="20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 6ª </a:t>
            </a:r>
            <a:r>
              <a:rPr kumimoji="0" lang="en-US" altLang="pt-BR" sz="2000" b="0" i="0" u="none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edição</a:t>
            </a:r>
            <a:r>
              <a:rPr kumimoji="0" lang="en-US" altLang="pt-BR" sz="20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MIT Press, Cambridge, MA, EUA, 1992</a:t>
            </a:r>
            <a:r>
              <a:rPr kumimoji="0" lang="en-US" altLang="pt-BR" sz="20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pt-BR" sz="2000" b="0" i="0" u="none" strike="noStrike" cap="none" normalizeH="0" baseline="0" dirty="0" smtClean="0">
              <a:ln>
                <a:noFill/>
              </a:ln>
              <a:solidFill>
                <a:srgbClr val="222222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pt-BR" sz="2000" b="0" i="0" u="none" strike="noStrike" cap="none" normalizeH="0" baseline="0" dirty="0" smtClean="0">
              <a:ln>
                <a:noFill/>
              </a:ln>
              <a:solidFill>
                <a:srgbClr val="222222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pt-BR" sz="20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LUGER</a:t>
            </a:r>
            <a:r>
              <a:rPr kumimoji="0" lang="en-US" altLang="pt-BR" sz="20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George F. </a:t>
            </a:r>
            <a:r>
              <a:rPr kumimoji="0" lang="en-US" altLang="pt-BR" sz="2000" b="1" i="0" u="none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Inteligência</a:t>
            </a:r>
            <a:r>
              <a:rPr kumimoji="0" lang="en-US" altLang="pt-BR" sz="2000" b="1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Artificial: </a:t>
            </a:r>
            <a:r>
              <a:rPr kumimoji="0" lang="en-US" altLang="pt-BR" sz="2000" b="1" i="0" u="none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Estruturas</a:t>
            </a:r>
            <a:r>
              <a:rPr kumimoji="0" lang="en-US" altLang="pt-BR" sz="2000" b="1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e </a:t>
            </a:r>
            <a:r>
              <a:rPr kumimoji="0" lang="en-US" altLang="pt-BR" sz="2000" b="1" i="0" u="none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estratégias</a:t>
            </a:r>
            <a:r>
              <a:rPr kumimoji="0" lang="en-US" altLang="pt-BR" sz="2000" b="1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para </a:t>
            </a:r>
            <a:r>
              <a:rPr kumimoji="0" lang="en-US" altLang="pt-BR" sz="2000" b="1" i="0" u="none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solução</a:t>
            </a:r>
            <a:r>
              <a:rPr kumimoji="0" lang="en-US" altLang="pt-BR" sz="2000" b="1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de </a:t>
            </a:r>
            <a:r>
              <a:rPr kumimoji="0" lang="en-US" altLang="pt-BR" sz="2000" b="1" i="0" u="none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problemas</a:t>
            </a:r>
            <a:r>
              <a:rPr kumimoji="0" lang="en-US" altLang="pt-BR" sz="2000" b="1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altLang="pt-BR" sz="2000" b="1" i="0" u="none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complexos</a:t>
            </a:r>
            <a:r>
              <a:rPr kumimoji="0" lang="en-US" altLang="pt-BR" sz="20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4ª </a:t>
            </a:r>
            <a:r>
              <a:rPr kumimoji="0" lang="en-US" altLang="pt-BR" sz="2000" b="0" i="0" u="none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edição</a:t>
            </a:r>
            <a:r>
              <a:rPr kumimoji="0" lang="en-US" altLang="pt-BR" sz="20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Porto </a:t>
            </a:r>
            <a:r>
              <a:rPr kumimoji="0" lang="en-US" altLang="pt-BR" sz="2000" b="0" i="0" u="none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Alegre</a:t>
            </a:r>
            <a:r>
              <a:rPr kumimoji="0" lang="en-US" altLang="pt-BR" sz="20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: Bookman, 2004</a:t>
            </a:r>
            <a:r>
              <a:rPr kumimoji="0" lang="en-US" altLang="pt-BR" sz="2000" b="0" i="0" u="none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pt-BR" sz="2000" b="0" i="0" u="none" strike="noStrike" cap="none" normalizeH="0" baseline="0" dirty="0" smtClean="0">
              <a:ln>
                <a:noFill/>
              </a:ln>
              <a:solidFill>
                <a:srgbClr val="222222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pt-BR" sz="2000" b="0" i="0" u="none" strike="noStrike" cap="none" normalizeH="0" baseline="0" dirty="0" smtClean="0">
              <a:ln>
                <a:noFill/>
              </a:ln>
              <a:solidFill>
                <a:srgbClr val="222222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pt-BR" sz="2000" b="0" i="0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RUSSEL</a:t>
            </a:r>
            <a:r>
              <a:rPr kumimoji="0" lang="en-US" altLang="pt-BR" sz="2000" b="0" i="0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Stuart; NORVIG, Peter. </a:t>
            </a:r>
            <a:r>
              <a:rPr kumimoji="0" lang="en-US" altLang="pt-BR" sz="2000" b="1" i="0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Inteligência</a:t>
            </a:r>
            <a:r>
              <a:rPr kumimoji="0" lang="en-US" altLang="pt-BR" sz="2000" b="1" i="0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artificial: </a:t>
            </a:r>
            <a:r>
              <a:rPr kumimoji="0" lang="en-US" altLang="pt-BR" sz="2000" b="1" i="0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uma</a:t>
            </a:r>
            <a:r>
              <a:rPr kumimoji="0" lang="en-US" altLang="pt-BR" sz="2000" b="1" i="0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altLang="pt-BR" sz="2000" b="1" i="0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abordagem</a:t>
            </a:r>
            <a:r>
              <a:rPr kumimoji="0" lang="en-US" altLang="pt-BR" sz="2000" b="1" i="0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altLang="pt-BR" sz="2000" b="1" i="0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moderna</a:t>
            </a:r>
            <a:r>
              <a:rPr kumimoji="0" lang="en-US" altLang="pt-BR" sz="2000" b="0" i="0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2ª </a:t>
            </a:r>
            <a:r>
              <a:rPr kumimoji="0" lang="en-US" altLang="pt-BR" sz="2000" b="0" i="0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edição</a:t>
            </a:r>
            <a:r>
              <a:rPr kumimoji="0" lang="en-US" altLang="pt-BR" sz="2000" b="0" i="0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 </a:t>
            </a:r>
            <a:r>
              <a:rPr kumimoji="0" lang="en-US" altLang="pt-BR" sz="2000" b="0" i="0" strike="noStrike" cap="none" normalizeH="0" baseline="0" dirty="0" err="1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Editora</a:t>
            </a:r>
            <a:r>
              <a:rPr kumimoji="0" lang="en-US" altLang="pt-BR" sz="2000" b="0" i="0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Campus. 2003</a:t>
            </a:r>
            <a:r>
              <a:rPr kumimoji="0" lang="en-US" altLang="pt-BR" sz="2000" b="0" i="0" strike="noStrike" cap="none" normalizeH="0" baseline="0" dirty="0" smtClean="0">
                <a:ln>
                  <a:noFill/>
                </a:ln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endParaRPr kumimoji="0" lang="en-US" altLang="pt-BR" sz="3200" b="0" i="0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>
          <a:xfrm>
            <a:off x="8741229" y="6254750"/>
            <a:ext cx="2743200" cy="365125"/>
          </a:xfrm>
        </p:spPr>
        <p:txBody>
          <a:bodyPr/>
          <a:lstStyle/>
          <a:p>
            <a:fld id="{FEA999A6-07B1-4B51-A7C8-CADDDA821C6D}" type="slidenum">
              <a:rPr lang="pt-BR" smtClean="0"/>
              <a:t>18</a:t>
            </a:fld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0" y="2693601"/>
            <a:ext cx="6778171" cy="14328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/>
          <p:cNvSpPr/>
          <p:nvPr/>
        </p:nvSpPr>
        <p:spPr>
          <a:xfrm>
            <a:off x="5413829" y="6633574"/>
            <a:ext cx="6778171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024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19</a:t>
            </a:fld>
            <a:endParaRPr lang="pt-BR"/>
          </a:p>
        </p:txBody>
      </p:sp>
      <p:pic>
        <p:nvPicPr>
          <p:cNvPr id="4" name="Picture 2" descr="http://www.vidia.ro/site/images/stories/dna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8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0" y="2665433"/>
            <a:ext cx="6778171" cy="97245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2214689" y="2665433"/>
            <a:ext cx="277511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5400" dirty="0" smtClean="0">
                <a:solidFill>
                  <a:schemeClr val="bg2">
                    <a:lumMod val="1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Dúvidas?</a:t>
            </a:r>
            <a:endParaRPr lang="pt-BR" sz="5400" dirty="0">
              <a:solidFill>
                <a:schemeClr val="bg2">
                  <a:lumMod val="1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Espaço Reservado para Número de Slide 5"/>
          <p:cNvSpPr txBox="1">
            <a:spLocks/>
          </p:cNvSpPr>
          <p:nvPr/>
        </p:nvSpPr>
        <p:spPr>
          <a:xfrm>
            <a:off x="8610601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EA999A6-07B1-4B51-A7C8-CADDDA821C6D}" type="slidenum">
              <a:rPr lang="pt-BR" smtClean="0"/>
              <a:pPr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0623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vidia.ro/site/images/stories/dna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8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2"/>
          <p:cNvSpPr/>
          <p:nvPr/>
        </p:nvSpPr>
        <p:spPr>
          <a:xfrm>
            <a:off x="-1" y="2665433"/>
            <a:ext cx="6778171" cy="972457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1226031" y="2694461"/>
            <a:ext cx="284565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 que é?</a:t>
            </a:r>
            <a:endParaRPr lang="pt-BR" sz="5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6399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894980" y="2174459"/>
            <a:ext cx="105606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É uma </a:t>
            </a:r>
            <a:r>
              <a:rPr lang="pt-BR" sz="2400" b="0" i="0" dirty="0" smtClean="0">
                <a:solidFill>
                  <a:srgbClr val="C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ramificação da computação evolutiva 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onde inicialmente 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é criada, de forma randômica, uma </a:t>
            </a:r>
            <a:r>
              <a:rPr lang="pt-BR" sz="2400" b="1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população inicial 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onde </a:t>
            </a:r>
            <a:r>
              <a:rPr lang="pt-BR" sz="2400" b="1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cada indivíduo 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desta população </a:t>
            </a:r>
            <a:r>
              <a:rPr lang="pt-BR" sz="2400" b="0" i="0" dirty="0" smtClean="0">
                <a:solidFill>
                  <a:srgbClr val="C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é um programa de computador.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endParaRPr lang="pt-BR" sz="2400" b="0" i="0" dirty="0" smtClean="0">
              <a:solidFill>
                <a:srgbClr val="222222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just"/>
            <a:endParaRPr lang="pt-BR" sz="2400" dirty="0">
              <a:solidFill>
                <a:srgbClr val="22222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just"/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Esses 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programas podem </a:t>
            </a:r>
            <a:r>
              <a:rPr lang="pt-BR" sz="2400" b="0" i="0" dirty="0" smtClean="0">
                <a:solidFill>
                  <a:srgbClr val="C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conter funções 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que sejam </a:t>
            </a:r>
            <a:r>
              <a:rPr lang="pt-BR" sz="2400" b="1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específicas ao domínio 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 um problema, </a:t>
            </a:r>
            <a:r>
              <a:rPr lang="pt-BR" sz="2400" b="1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operações matemáticas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pt-BR" sz="2400" b="1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funções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lógicas ou operações-padrão de programação, 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como </a:t>
            </a:r>
            <a:r>
              <a:rPr lang="pt-BR" sz="2400" b="1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estruturas condicionais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, 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repetições, 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etc</a:t>
            </a:r>
            <a:r>
              <a:rPr lang="pt-BR" sz="2400" b="0" i="0" dirty="0" smtClean="0">
                <a:solidFill>
                  <a:srgbClr val="222222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</a:t>
            </a:r>
            <a:endParaRPr lang="pt-BR" sz="2400" b="0" i="0" dirty="0">
              <a:solidFill>
                <a:srgbClr val="222222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0595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4</a:t>
            </a:fld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261" y="3236951"/>
            <a:ext cx="4936539" cy="2733675"/>
          </a:xfrm>
          <a:prstGeom prst="rect">
            <a:avLst/>
          </a:prstGeom>
        </p:spPr>
      </p:pic>
      <p:grpSp>
        <p:nvGrpSpPr>
          <p:cNvPr id="15" name="Grupo 14"/>
          <p:cNvGrpSpPr/>
          <p:nvPr/>
        </p:nvGrpSpPr>
        <p:grpSpPr>
          <a:xfrm>
            <a:off x="1097893" y="990182"/>
            <a:ext cx="6056851" cy="2246769"/>
            <a:chOff x="1231243" y="1072634"/>
            <a:chExt cx="6056851" cy="2246769"/>
          </a:xfrm>
        </p:grpSpPr>
        <p:sp>
          <p:nvSpPr>
            <p:cNvPr id="7" name="Retângulo 6"/>
            <p:cNvSpPr/>
            <p:nvPr/>
          </p:nvSpPr>
          <p:spPr>
            <a:xfrm>
              <a:off x="1231243" y="1072634"/>
              <a:ext cx="6056851" cy="224676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err="1" smtClean="0">
                  <a:solidFill>
                    <a:srgbClr val="0070C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</a:t>
              </a:r>
              <a:r>
                <a:rPr lang="en-US" sz="2800" dirty="0" err="1" smtClean="0">
                  <a:solidFill>
                    <a:schemeClr val="bg2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unções</a:t>
              </a:r>
              <a:r>
                <a:rPr lang="en-US" sz="2800" dirty="0" smtClean="0">
                  <a:solidFill>
                    <a:schemeClr val="bg2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: </a:t>
              </a:r>
              <a:r>
                <a:rPr lang="en-US" sz="2800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      	</a:t>
              </a:r>
              <a:r>
                <a:rPr lang="en-US" sz="2800" dirty="0" smtClean="0">
                  <a:solidFill>
                    <a:schemeClr val="accent5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F </a:t>
              </a:r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= {AND, OR, NOT} </a:t>
              </a:r>
              <a:endParaRPr lang="en-US" sz="2800" dirty="0" smtClean="0">
                <a:solidFill>
                  <a:schemeClr val="accent5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  <a:p>
              <a:endParaRPr lang="en-US" sz="28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  <a:p>
              <a:r>
                <a:rPr lang="en-US" sz="2800" dirty="0" err="1" smtClean="0">
                  <a:solidFill>
                    <a:srgbClr val="C0000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</a:t>
              </a:r>
              <a:r>
                <a:rPr lang="en-US" sz="2800" dirty="0" err="1" smtClean="0">
                  <a:solidFill>
                    <a:schemeClr val="bg2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erminais</a:t>
              </a:r>
              <a:r>
                <a:rPr lang="en-US" sz="2800" dirty="0" smtClean="0">
                  <a:solidFill>
                    <a:schemeClr val="bg2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:</a:t>
              </a:r>
              <a:r>
                <a:rPr lang="en-US" sz="2800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      	</a:t>
              </a:r>
              <a:r>
                <a:rPr lang="en-US" sz="2800" dirty="0" smtClean="0">
                  <a:solidFill>
                    <a:srgbClr val="C0000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 </a:t>
              </a:r>
              <a:r>
                <a:rPr lang="en-US" sz="2800" dirty="0">
                  <a:solidFill>
                    <a:srgbClr val="C0000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= {D0, D1</a:t>
              </a:r>
              <a:r>
                <a:rPr lang="en-US" sz="2800" dirty="0" smtClean="0">
                  <a:solidFill>
                    <a:srgbClr val="C00000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}</a:t>
              </a:r>
            </a:p>
            <a:p>
              <a:endParaRPr lang="en-US" sz="2800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  <a:p>
              <a:r>
                <a:rPr lang="en-US" sz="2800" dirty="0" err="1" smtClean="0">
                  <a:solidFill>
                    <a:schemeClr val="accent4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</a:t>
              </a:r>
              <a:r>
                <a:rPr lang="en-US" sz="2800" dirty="0" err="1" smtClean="0">
                  <a:solidFill>
                    <a:schemeClr val="bg2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rgumentos</a:t>
              </a:r>
              <a:r>
                <a:rPr lang="en-US" sz="2800" dirty="0" smtClean="0">
                  <a:solidFill>
                    <a:schemeClr val="bg2">
                      <a:lumMod val="50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:</a:t>
              </a:r>
              <a:r>
                <a:rPr lang="en-US" sz="2800" dirty="0" smtClean="0">
                  <a:latin typeface="Segoe UI Light" panose="020B0502040204020203" pitchFamily="34" charset="0"/>
                  <a:cs typeface="Segoe UI Light" panose="020B0502040204020203" pitchFamily="34" charset="0"/>
                </a:rPr>
                <a:t> 	</a:t>
              </a:r>
              <a:r>
                <a:rPr lang="en-US" sz="2800" dirty="0" smtClean="0">
                  <a:solidFill>
                    <a:schemeClr val="accent4">
                      <a:lumMod val="75000"/>
                    </a:schemeClr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B = {}</a:t>
              </a:r>
            </a:p>
          </p:txBody>
        </p:sp>
        <p:cxnSp>
          <p:nvCxnSpPr>
            <p:cNvPr id="9" name="Conector de seta reta 8"/>
            <p:cNvCxnSpPr/>
            <p:nvPr/>
          </p:nvCxnSpPr>
          <p:spPr>
            <a:xfrm>
              <a:off x="3109912" y="1314450"/>
              <a:ext cx="7429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/>
            <p:cNvCxnSpPr/>
            <p:nvPr/>
          </p:nvCxnSpPr>
          <p:spPr>
            <a:xfrm>
              <a:off x="3148012" y="2196018"/>
              <a:ext cx="66675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de seta reta 12"/>
            <p:cNvCxnSpPr/>
            <p:nvPr/>
          </p:nvCxnSpPr>
          <p:spPr>
            <a:xfrm>
              <a:off x="3424237" y="3086100"/>
              <a:ext cx="4095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028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www.vidia.ro/site/images/stories/dna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83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/>
          <p:cNvSpPr/>
          <p:nvPr/>
        </p:nvSpPr>
        <p:spPr>
          <a:xfrm>
            <a:off x="-1" y="2665433"/>
            <a:ext cx="6778171" cy="97245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1036602" y="2689996"/>
            <a:ext cx="50593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54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Como Funciona?</a:t>
            </a:r>
            <a:endParaRPr lang="pt-BR" sz="5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937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5177971" y="3351003"/>
            <a:ext cx="19739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SEARCH SPACE</a:t>
            </a:r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6</a:t>
            </a:fld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5600700" y="4129385"/>
            <a:ext cx="54292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Conjunto </a:t>
            </a:r>
            <a:r>
              <a:rPr lang="pt-BR" dirty="0" smtClean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de todas as expressões </a:t>
            </a:r>
            <a:r>
              <a:rPr lang="pt-BR" dirty="0" smtClean="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válidas</a:t>
            </a:r>
            <a:r>
              <a:rPr lang="pt-BR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na linguagem  utilizada</a:t>
            </a:r>
            <a:endParaRPr lang="pt-BR" dirty="0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819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4750707" y="3196388"/>
            <a:ext cx="254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INITIAL </a:t>
            </a:r>
            <a:r>
              <a:rPr lang="en-US" dirty="0" smtClean="0"/>
              <a:t>STRUCTURES</a:t>
            </a:r>
            <a:endParaRPr lang="pt-BR" dirty="0"/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7</a:t>
            </a:fld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5600700" y="4129385"/>
            <a:ext cx="54292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Inicia de </a:t>
            </a:r>
            <a:r>
              <a:rPr lang="pt-BR" dirty="0" smtClean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forma aleatória </a:t>
            </a:r>
            <a:r>
              <a:rPr lang="pt-BR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partir de um </a:t>
            </a:r>
            <a:r>
              <a:rPr lang="pt-BR" dirty="0" smtClean="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conjunto de funções</a:t>
            </a:r>
            <a:endParaRPr lang="pt-BR" dirty="0">
              <a:solidFill>
                <a:srgbClr val="C0000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508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4194628" y="1857827"/>
            <a:ext cx="3212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Inicializa a Árvore de Programa</a:t>
            </a:r>
            <a:endParaRPr lang="pt-BR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5563721" y="2833857"/>
            <a:ext cx="8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Fitness</a:t>
            </a:r>
            <a:endParaRPr lang="pt-BR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5421033" y="4741926"/>
            <a:ext cx="1183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CrossOver</a:t>
            </a:r>
            <a:endParaRPr lang="pt-BR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7542391" y="2839658"/>
            <a:ext cx="947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Solução</a:t>
            </a:r>
          </a:p>
        </p:txBody>
      </p:sp>
      <p:sp>
        <p:nvSpPr>
          <p:cNvPr id="10" name="Arco 9"/>
          <p:cNvSpPr/>
          <p:nvPr/>
        </p:nvSpPr>
        <p:spPr>
          <a:xfrm rot="15883488" flipH="1">
            <a:off x="4884005" y="1970858"/>
            <a:ext cx="1074057" cy="1020019"/>
          </a:xfrm>
          <a:prstGeom prst="arc">
            <a:avLst>
              <a:gd name="adj1" fmla="val 14575386"/>
              <a:gd name="adj2" fmla="val 0"/>
            </a:avLst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de seta reta 11"/>
          <p:cNvCxnSpPr>
            <a:stCxn id="4" idx="2"/>
            <a:endCxn id="5" idx="0"/>
          </p:cNvCxnSpPr>
          <p:nvPr/>
        </p:nvCxnSpPr>
        <p:spPr>
          <a:xfrm>
            <a:off x="5978258" y="3203189"/>
            <a:ext cx="34540" cy="15387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Arco 14"/>
          <p:cNvSpPr/>
          <p:nvPr/>
        </p:nvSpPr>
        <p:spPr>
          <a:xfrm rot="7102248" flipH="1">
            <a:off x="4839202" y="3042591"/>
            <a:ext cx="2278108" cy="2080365"/>
          </a:xfrm>
          <a:prstGeom prst="arc">
            <a:avLst>
              <a:gd name="adj1" fmla="val 14575386"/>
              <a:gd name="adj2" fmla="val 0"/>
            </a:avLst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7" name="Conector de seta reta 16"/>
          <p:cNvCxnSpPr>
            <a:stCxn id="4" idx="3"/>
            <a:endCxn id="7" idx="1"/>
          </p:cNvCxnSpPr>
          <p:nvPr/>
        </p:nvCxnSpPr>
        <p:spPr>
          <a:xfrm>
            <a:off x="6392794" y="3018523"/>
            <a:ext cx="1149597" cy="5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spaço Reservado para Número de Slide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933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4608382" y="3066018"/>
            <a:ext cx="24037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THE FITNESS FUNCTION</a:t>
            </a:r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999A6-07B1-4B51-A7C8-CADDDA821C6D}" type="slidenum">
              <a:rPr lang="pt-BR" smtClean="0"/>
              <a:t>9</a:t>
            </a:fld>
            <a:endParaRPr lang="pt-BR"/>
          </a:p>
        </p:txBody>
      </p:sp>
      <p:sp>
        <p:nvSpPr>
          <p:cNvPr id="4" name="Retângulo 3"/>
          <p:cNvSpPr/>
          <p:nvPr/>
        </p:nvSpPr>
        <p:spPr>
          <a:xfrm>
            <a:off x="1219200" y="4434185"/>
            <a:ext cx="10134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</a:t>
            </a:r>
            <a:r>
              <a:rPr lang="pt-BR" b="1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soma das distancias </a:t>
            </a:r>
            <a:r>
              <a:rPr lang="pt-BR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representa o número de </a:t>
            </a:r>
            <a:r>
              <a:rPr lang="pt-BR" dirty="0" smtClean="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“falhas”</a:t>
            </a:r>
            <a:r>
              <a:rPr lang="pt-BR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 Se proveniente de uma coleção, a soma das distancias </a:t>
            </a:r>
            <a:r>
              <a:rPr lang="pt-BR" dirty="0" smtClean="0">
                <a:solidFill>
                  <a:srgbClr val="C0000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é a soma da distancia de cada individuo separadamente</a:t>
            </a:r>
            <a:r>
              <a:rPr lang="pt-BR" dirty="0" smtClean="0">
                <a:solidFill>
                  <a:srgbClr val="252525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. Quanto </a:t>
            </a:r>
            <a:r>
              <a:rPr lang="pt-BR" dirty="0" smtClean="0">
                <a:solidFill>
                  <a:srgbClr val="0070C0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mais próximo de zero melhor.</a:t>
            </a:r>
            <a:endParaRPr lang="pt-BR" dirty="0">
              <a:solidFill>
                <a:srgbClr val="0070C0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996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1582</TotalTime>
  <Words>637</Words>
  <Application>Microsoft Office PowerPoint</Application>
  <PresentationFormat>Widescreen</PresentationFormat>
  <Paragraphs>111</Paragraphs>
  <Slides>19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5" baseType="lpstr">
      <vt:lpstr>Arial</vt:lpstr>
      <vt:lpstr>Buxton Sketch</vt:lpstr>
      <vt:lpstr>Calibri</vt:lpstr>
      <vt:lpstr>Calibri Light</vt:lpstr>
      <vt:lpstr>Segoe UI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Charles Wellington de Oliveira Fortes</dc:creator>
  <cp:lastModifiedBy>Charles Wellington de Oliveira Fortes</cp:lastModifiedBy>
  <cp:revision>51</cp:revision>
  <dcterms:created xsi:type="dcterms:W3CDTF">2016-03-16T03:08:39Z</dcterms:created>
  <dcterms:modified xsi:type="dcterms:W3CDTF">2016-03-17T13:34:54Z</dcterms:modified>
</cp:coreProperties>
</file>

<file path=docProps/thumbnail.jpeg>
</file>